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62" r:id="rId4"/>
    <p:sldId id="266" r:id="rId5"/>
    <p:sldId id="258" r:id="rId6"/>
    <p:sldId id="263" r:id="rId7"/>
    <p:sldId id="267" r:id="rId8"/>
    <p:sldId id="268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CC66"/>
    <a:srgbClr val="402E24"/>
    <a:srgbClr val="663300"/>
    <a:srgbClr val="33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3354" y="-1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0B57-3E61-4AC8-A302-D6116B3027F3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0B57-3E61-4AC8-A302-D6116B3027F3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0B57-3E61-4AC8-A302-D6116B3027F3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0B57-3E61-4AC8-A302-D6116B3027F3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0B57-3E61-4AC8-A302-D6116B3027F3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0B57-3E61-4AC8-A302-D6116B3027F3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0B57-3E61-4AC8-A302-D6116B3027F3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0B57-3E61-4AC8-A302-D6116B3027F3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0B57-3E61-4AC8-A302-D6116B3027F3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0B57-3E61-4AC8-A302-D6116B3027F3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0B57-3E61-4AC8-A302-D6116B3027F3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50B57-3E61-4AC8-A302-D6116B3027F3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87B0C-DCEE-4527-9541-3B5DDA53C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</a:t>
            </a:r>
            <a:r>
              <a:rPr lang="ru-RU" b="1" dirty="0" smtClean="0"/>
              <a:t> съезд </a:t>
            </a:r>
            <a:r>
              <a:rPr lang="ru-RU" sz="4900" b="1" dirty="0" smtClean="0"/>
              <a:t>дефектологов</a:t>
            </a:r>
            <a:r>
              <a:rPr lang="ru-RU" b="1" dirty="0" smtClean="0"/>
              <a:t> Новосибирской области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571612"/>
            <a:ext cx="7543824" cy="4554551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«Образование детей с ОВЗ: доступность, качество, профессионализм»</a:t>
            </a:r>
          </a:p>
          <a:p>
            <a:r>
              <a:rPr lang="ru-RU" dirty="0" smtClean="0"/>
              <a:t>Направление: Школьное образование: образование для всех. Развитие вариативных организационных форм образования обучающихся с ОВЗ.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00100" y="357166"/>
            <a:ext cx="77936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Муниципальное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казенное общеобразовательное учреждение города Новосибирска «Специальная (коррекционная) школа № 107»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00166" y="1857364"/>
            <a:ext cx="691276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/>
              <a:t>Тема:  </a:t>
            </a:r>
            <a:r>
              <a:rPr lang="ru-RU" sz="3600" b="1" dirty="0" smtClean="0">
                <a:solidFill>
                  <a:srgbClr val="990000"/>
                </a:solidFill>
              </a:rPr>
              <a:t>«</a:t>
            </a:r>
            <a:r>
              <a:rPr lang="ru-RU" sz="3600" b="1" dirty="0" smtClean="0">
                <a:solidFill>
                  <a:srgbClr val="990000"/>
                </a:solidFill>
              </a:rPr>
              <a:t>Достижения</a:t>
            </a:r>
            <a:r>
              <a:rPr lang="ru-RU" sz="3600" b="1" dirty="0" smtClean="0">
                <a:solidFill>
                  <a:srgbClr val="990000"/>
                </a:solidFill>
              </a:rPr>
              <a:t> </a:t>
            </a:r>
            <a:r>
              <a:rPr lang="ru-RU" sz="3600" b="1" dirty="0" smtClean="0">
                <a:solidFill>
                  <a:srgbClr val="990000"/>
                </a:solidFill>
              </a:rPr>
              <a:t>и </a:t>
            </a:r>
            <a:r>
              <a:rPr lang="ru-RU" sz="3600" b="1" dirty="0" smtClean="0">
                <a:solidFill>
                  <a:srgbClr val="990000"/>
                </a:solidFill>
              </a:rPr>
              <a:t>перспективы стандартизации </a:t>
            </a:r>
            <a:r>
              <a:rPr lang="ru-RU" sz="3600" b="1" dirty="0" smtClean="0">
                <a:solidFill>
                  <a:srgbClr val="990000"/>
                </a:solidFill>
              </a:rPr>
              <a:t> </a:t>
            </a:r>
            <a:r>
              <a:rPr lang="ru-RU" sz="3600" b="1" dirty="0" smtClean="0">
                <a:solidFill>
                  <a:srgbClr val="990000"/>
                </a:solidFill>
              </a:rPr>
              <a:t>образования обучающихся с интеллектуальными нарушениями</a:t>
            </a:r>
            <a:r>
              <a:rPr lang="ru-RU" sz="3600" b="1" dirty="0" smtClean="0">
                <a:solidFill>
                  <a:srgbClr val="990000"/>
                </a:solidFill>
              </a:rPr>
              <a:t>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7554" y="5643578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2017-2018 </a:t>
            </a:r>
            <a:r>
              <a:rPr lang="ru-RU" sz="2000" b="1" dirty="0" smtClean="0"/>
              <a:t>учебный год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403648" y="548680"/>
            <a:ext cx="70567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243" name="Picture 3" descr="D:\Анимашки\Школа\Учительские предметы\shkko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663" y="4098168"/>
            <a:ext cx="3024337" cy="27598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3109" y="1357298"/>
            <a:ext cx="592935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Модератор: Т.А.Смирнова, заместитель директора по УВР </a:t>
            </a:r>
          </a:p>
          <a:p>
            <a:pPr algn="ctr"/>
            <a:r>
              <a:rPr lang="ru-RU" sz="4400" b="1" dirty="0" smtClean="0"/>
              <a:t>«Положительные аспекты реализации ФГОС О УО(ИН)»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357166"/>
            <a:ext cx="778674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357167"/>
            <a:ext cx="671515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600" dirty="0" smtClean="0"/>
              <a:t>Дифференцированный и деятельностный подходы в обучении</a:t>
            </a:r>
          </a:p>
          <a:p>
            <a:pPr marL="342900" indent="-342900"/>
            <a:endParaRPr lang="ru-RU" dirty="0" smtClean="0"/>
          </a:p>
          <a:p>
            <a:r>
              <a:rPr lang="ru-RU" sz="2600" dirty="0" smtClean="0"/>
              <a:t>2. Одна из вариативных форм образования: СИПР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2428869"/>
            <a:ext cx="68580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3. Организация первого дополнительного класса 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3357562"/>
            <a:ext cx="657229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4. Достижение двух видов результатов: личностных и предметных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4286256"/>
            <a:ext cx="68580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5. Два уровня овладения предметными результатами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1357290" y="5326261"/>
            <a:ext cx="67151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6. Учитель вправе сам определить минимальный и достаточный уровень по предмету </a:t>
            </a:r>
            <a:endParaRPr lang="ru-RU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285729"/>
            <a:ext cx="800102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Минимальный уровень:</a:t>
            </a:r>
            <a:endParaRPr lang="ru-RU" sz="2400" dirty="0" smtClean="0"/>
          </a:p>
          <a:p>
            <a:r>
              <a:rPr lang="ru-RU" sz="2400" dirty="0" smtClean="0"/>
              <a:t>различение гласных и согласных звуков и букв; ударных и безударных согласных звуков; оппозиционных согласных по звонкости-глухости, твердости-мягкости; деление слов на слоги для переноса; </a:t>
            </a:r>
            <a:r>
              <a:rPr lang="ru-RU" sz="2400" u="sng" dirty="0" smtClean="0"/>
              <a:t>списывание по слогам и целыми словами с рукописного и печатного текста </a:t>
            </a:r>
            <a:r>
              <a:rPr lang="ru-RU" sz="2400" dirty="0" smtClean="0"/>
              <a:t>с орфографическим проговариванием; </a:t>
            </a:r>
            <a:r>
              <a:rPr lang="ru-RU" sz="2400" u="sng" dirty="0" smtClean="0"/>
              <a:t>запись под диктовку слов и коротких предложений (2-4 слова) с изученными орфограммами</a:t>
            </a:r>
            <a:r>
              <a:rPr lang="ru-RU" sz="2400" dirty="0" smtClean="0"/>
              <a:t>; обозначение мягкости и твердости согласных звуков на письме гласными буквами и буквой Ь (после предварительной отработки); дифференциация и подбор слов, обозначающих предметы, действия, признаки; </a:t>
            </a:r>
            <a:r>
              <a:rPr lang="ru-RU" sz="2400" u="sng" dirty="0" smtClean="0"/>
              <a:t>составление предложений, восстановление в них нарушенного порядка слов с ориентацией на серию сюжетных картинок;</a:t>
            </a:r>
            <a:r>
              <a:rPr lang="ru-RU" sz="2400" dirty="0" smtClean="0"/>
              <a:t> выделение из текста предложений на заданную тему; участие в обсуждении темы текста и выбора заголовка к нему.</a:t>
            </a:r>
          </a:p>
          <a:p>
            <a:r>
              <a:rPr lang="ru-RU" sz="3600" dirty="0" smtClean="0"/>
              <a:t> </a:t>
            </a:r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285852" y="0"/>
            <a:ext cx="7858148" cy="6671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5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Достаточный уровень:</a:t>
            </a:r>
            <a:endParaRPr kumimoji="0" lang="ru-RU" sz="22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различение звуков и букв; характеристика гласных и согласных звуков с опорой на образец и опорную схему; </a:t>
            </a:r>
            <a:r>
              <a:rPr kumimoji="0" lang="ru-RU" sz="225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списывание рукописного и печатного текста целыми словами с орфографическим проговариванием</a:t>
            </a:r>
            <a:r>
              <a:rPr kumimoji="0" lang="ru-RU" sz="22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25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запись под диктовку текста, включающего слова с изученными орфограммами (10-15 слов)</a:t>
            </a:r>
            <a:r>
              <a:rPr kumimoji="0" lang="ru-RU" sz="22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дифференциация и подбор слов различных категорий по вопросу и грамматическому значению (название предметов, действий и признаков предметов); </a:t>
            </a:r>
            <a:r>
              <a:rPr kumimoji="0" lang="ru-RU" sz="225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составление и распространение предложений,</a:t>
            </a:r>
            <a:r>
              <a:rPr kumimoji="0" lang="ru-RU" sz="22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установление связи между словами с помощью учителя, постановка знаков препинания в конце предложения (точка, вопросительный и восклицательный знак); </a:t>
            </a:r>
            <a:r>
              <a:rPr kumimoji="0" lang="ru-RU" sz="225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деление текста на предложения;</a:t>
            </a:r>
            <a:r>
              <a:rPr kumimoji="0" lang="ru-RU" sz="22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выделение темы текста (о чём идет речь), </a:t>
            </a:r>
            <a:r>
              <a:rPr kumimoji="0" lang="ru-RU" sz="225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выбор одного заголовка из нескольких, подходящего по смыслу;</a:t>
            </a:r>
            <a:r>
              <a:rPr kumimoji="0" lang="ru-RU" sz="22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самостоятельная запись 3-4 предложений из составленного текста после его анализа.</a:t>
            </a:r>
            <a:endParaRPr kumimoji="0" lang="ru-RU" sz="22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357166"/>
            <a:ext cx="74295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Перспектива</a:t>
            </a:r>
            <a:r>
              <a:rPr lang="ru-RU" sz="3200" b="1" dirty="0" smtClean="0"/>
              <a:t> </a:t>
            </a:r>
            <a:r>
              <a:rPr lang="en-US" sz="3200" b="1" dirty="0" smtClean="0"/>
              <a:t> при</a:t>
            </a:r>
            <a:r>
              <a:rPr lang="ru-RU" sz="3200" b="1" dirty="0" smtClean="0"/>
              <a:t> </a:t>
            </a:r>
            <a:r>
              <a:rPr lang="en-US" sz="3200" b="1" dirty="0" smtClean="0"/>
              <a:t> реализации ФГОС</a:t>
            </a:r>
            <a:r>
              <a:rPr lang="ru-RU" sz="3200" b="1" dirty="0" smtClean="0"/>
              <a:t> О УО(ИН)</a:t>
            </a:r>
          </a:p>
          <a:p>
            <a:r>
              <a:rPr lang="ru-RU" sz="3200" dirty="0" smtClean="0"/>
              <a:t>1.Итоговая аттестация для обучающихся с легкой умственной отсталостью </a:t>
            </a:r>
          </a:p>
          <a:p>
            <a:r>
              <a:rPr lang="ru-RU" sz="3200" dirty="0" smtClean="0"/>
              <a:t>(1 вариант) возможна в форме двух испытаний</a:t>
            </a:r>
          </a:p>
          <a:p>
            <a:r>
              <a:rPr lang="ru-RU" sz="3200" dirty="0" smtClean="0"/>
              <a:t>2. Итогом образования обучающихся с умеренной, тяжелой и глубокой умственной отсталостью (2 вариант), с ТМНР является нормализация его жизни</a:t>
            </a:r>
          </a:p>
          <a:p>
            <a:r>
              <a:rPr lang="ru-RU" sz="3200" dirty="0" smtClean="0"/>
              <a:t>3. Недельная  нагрузка обучающихся соответствует нормам </a:t>
            </a:r>
            <a:r>
              <a:rPr lang="ru-RU" sz="3200" dirty="0" err="1" smtClean="0"/>
              <a:t>СанПиНа</a:t>
            </a:r>
            <a:endParaRPr lang="ru-RU" sz="3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785926"/>
            <a:ext cx="74295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990000"/>
                </a:solidFill>
                <a:latin typeface="+mj-lt"/>
              </a:rPr>
              <a:t>Какие положительные стороны реализации ФГОС О УО(ИН) могли бы добавить ВЫ</a:t>
            </a:r>
            <a:r>
              <a:rPr lang="en-US" sz="4000" b="1" dirty="0" smtClean="0">
                <a:solidFill>
                  <a:srgbClr val="990000"/>
                </a:solidFill>
                <a:latin typeface="+mj-lt"/>
              </a:rPr>
              <a:t>?</a:t>
            </a:r>
            <a:endParaRPr lang="ru-RU" sz="4000" dirty="0">
              <a:solidFill>
                <a:srgbClr val="99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66" y="1785926"/>
            <a:ext cx="68580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ru-RU" sz="3200" b="1" dirty="0" smtClean="0"/>
          </a:p>
          <a:p>
            <a:pPr>
              <a:buFont typeface="Wingdings" pitchFamily="2" charset="2"/>
              <a:buChar char="Ø"/>
            </a:pPr>
            <a:endParaRPr lang="ru-RU" sz="2800" b="1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28794" y="1357298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1357298"/>
            <a:ext cx="5354351" cy="212365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за внимание!</a:t>
            </a:r>
            <a:endParaRPr lang="ru-RU" sz="6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461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I съезд дефектологов Новосибирской области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Завуч</cp:lastModifiedBy>
  <cp:revision>98</cp:revision>
  <dcterms:created xsi:type="dcterms:W3CDTF">2013-06-25T15:10:20Z</dcterms:created>
  <dcterms:modified xsi:type="dcterms:W3CDTF">2017-11-27T04:41:17Z</dcterms:modified>
</cp:coreProperties>
</file>